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1"/>
  </p:handoutMasterIdLst>
  <p:sldIdLst>
    <p:sldId id="256" r:id="rId2"/>
    <p:sldId id="294" r:id="rId3"/>
    <p:sldId id="293" r:id="rId4"/>
    <p:sldId id="300" r:id="rId5"/>
    <p:sldId id="302" r:id="rId6"/>
    <p:sldId id="298" r:id="rId7"/>
    <p:sldId id="299" r:id="rId8"/>
    <p:sldId id="301" r:id="rId9"/>
    <p:sldId id="296" r:id="rId10"/>
    <p:sldId id="260" r:id="rId11"/>
    <p:sldId id="259" r:id="rId12"/>
    <p:sldId id="262" r:id="rId13"/>
    <p:sldId id="292" r:id="rId14"/>
    <p:sldId id="258" r:id="rId15"/>
    <p:sldId id="268" r:id="rId16"/>
    <p:sldId id="274" r:id="rId17"/>
    <p:sldId id="288" r:id="rId18"/>
    <p:sldId id="295" r:id="rId19"/>
    <p:sldId id="303" r:id="rId20"/>
  </p:sldIdLst>
  <p:sldSz cx="9144000" cy="6858000" type="screen4x3"/>
  <p:notesSz cx="6997700" cy="9271000"/>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45" autoAdjust="0"/>
    <p:restoredTop sz="94652" autoAdjust="0"/>
  </p:normalViewPr>
  <p:slideViewPr>
    <p:cSldViewPr>
      <p:cViewPr varScale="1">
        <p:scale>
          <a:sx n="67" d="100"/>
          <a:sy n="67" d="100"/>
        </p:scale>
        <p:origin x="-131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2337" cy="463550"/>
          </a:xfrm>
          <a:prstGeom prst="rect">
            <a:avLst/>
          </a:prstGeom>
        </p:spPr>
        <p:txBody>
          <a:bodyPr vert="horz" lIns="92957" tIns="46479" rIns="92957" bIns="46479" rtlCol="0"/>
          <a:lstStyle>
            <a:lvl1pPr algn="l">
              <a:defRPr sz="1300"/>
            </a:lvl1pPr>
          </a:lstStyle>
          <a:p>
            <a:endParaRPr lang="en-US"/>
          </a:p>
        </p:txBody>
      </p:sp>
      <p:sp>
        <p:nvSpPr>
          <p:cNvPr id="3" name="Date Placeholder 2"/>
          <p:cNvSpPr>
            <a:spLocks noGrp="1"/>
          </p:cNvSpPr>
          <p:nvPr>
            <p:ph type="dt" sz="quarter" idx="1"/>
          </p:nvPr>
        </p:nvSpPr>
        <p:spPr>
          <a:xfrm>
            <a:off x="3963745" y="0"/>
            <a:ext cx="3032337" cy="463550"/>
          </a:xfrm>
          <a:prstGeom prst="rect">
            <a:avLst/>
          </a:prstGeom>
        </p:spPr>
        <p:txBody>
          <a:bodyPr vert="horz" lIns="92957" tIns="46479" rIns="92957" bIns="46479" rtlCol="0"/>
          <a:lstStyle>
            <a:lvl1pPr algn="r">
              <a:defRPr sz="1300"/>
            </a:lvl1pPr>
          </a:lstStyle>
          <a:p>
            <a:fld id="{4A39939D-B3A3-4EB8-A0F0-303BA6BA3000}" type="datetimeFigureOut">
              <a:rPr lang="en-US" smtClean="0"/>
              <a:pPr/>
              <a:t>10/4/2010</a:t>
            </a:fld>
            <a:endParaRPr lang="en-US"/>
          </a:p>
        </p:txBody>
      </p:sp>
      <p:sp>
        <p:nvSpPr>
          <p:cNvPr id="4" name="Footer Placeholder 3"/>
          <p:cNvSpPr>
            <a:spLocks noGrp="1"/>
          </p:cNvSpPr>
          <p:nvPr>
            <p:ph type="ftr" sz="quarter" idx="2"/>
          </p:nvPr>
        </p:nvSpPr>
        <p:spPr>
          <a:xfrm>
            <a:off x="1" y="8805841"/>
            <a:ext cx="3032337" cy="463550"/>
          </a:xfrm>
          <a:prstGeom prst="rect">
            <a:avLst/>
          </a:prstGeom>
        </p:spPr>
        <p:txBody>
          <a:bodyPr vert="horz" lIns="92957" tIns="46479" rIns="92957" bIns="46479" rtlCol="0" anchor="b"/>
          <a:lstStyle>
            <a:lvl1pPr algn="l">
              <a:defRPr sz="1300"/>
            </a:lvl1pPr>
          </a:lstStyle>
          <a:p>
            <a:endParaRPr lang="en-US"/>
          </a:p>
        </p:txBody>
      </p:sp>
      <p:sp>
        <p:nvSpPr>
          <p:cNvPr id="5" name="Slide Number Placeholder 4"/>
          <p:cNvSpPr>
            <a:spLocks noGrp="1"/>
          </p:cNvSpPr>
          <p:nvPr>
            <p:ph type="sldNum" sz="quarter" idx="3"/>
          </p:nvPr>
        </p:nvSpPr>
        <p:spPr>
          <a:xfrm>
            <a:off x="3963745" y="8805841"/>
            <a:ext cx="3032337" cy="463550"/>
          </a:xfrm>
          <a:prstGeom prst="rect">
            <a:avLst/>
          </a:prstGeom>
        </p:spPr>
        <p:txBody>
          <a:bodyPr vert="horz" lIns="92957" tIns="46479" rIns="92957" bIns="46479" rtlCol="0" anchor="b"/>
          <a:lstStyle>
            <a:lvl1pPr algn="r">
              <a:defRPr sz="1300"/>
            </a:lvl1pPr>
          </a:lstStyle>
          <a:p>
            <a:fld id="{A55EE79A-5D70-4DBC-AAF9-5968F5851CDF}"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434FB9D-463E-462C-8CAD-10E435EF72B7}" type="datetimeFigureOut">
              <a:rPr lang="en-US" smtClean="0"/>
              <a:pPr/>
              <a:t>10/4/2010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73AD63-9172-4CA2-928A-6A307B759626}" type="slidenum">
              <a:rPr lang="en-US" smtClean="0"/>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34FB9D-463E-462C-8CAD-10E435EF72B7}" type="datetimeFigureOut">
              <a:rPr lang="en-US" smtClean="0"/>
              <a:pPr/>
              <a:t>10/4/2010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73AD63-9172-4CA2-928A-6A307B759626}" type="slidenum">
              <a:rPr lang="en-US" smtClean="0"/>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34FB9D-463E-462C-8CAD-10E435EF72B7}" type="datetimeFigureOut">
              <a:rPr lang="en-US" smtClean="0"/>
              <a:pPr/>
              <a:t>10/4/2010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73AD63-9172-4CA2-928A-6A307B759626}" type="slidenum">
              <a:rPr lang="en-US" smtClean="0"/>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434FB9D-463E-462C-8CAD-10E435EF72B7}" type="datetimeFigureOut">
              <a:rPr lang="en-US" smtClean="0"/>
              <a:pPr/>
              <a:t>10/4/2010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73AD63-9172-4CA2-928A-6A307B759626}"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434FB9D-463E-462C-8CAD-10E435EF72B7}" type="datetimeFigureOut">
              <a:rPr lang="en-US" smtClean="0"/>
              <a:pPr/>
              <a:t>10/4/2010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73AD63-9172-4CA2-928A-6A307B759626}" type="slidenum">
              <a:rPr lang="en-US" smtClean="0"/>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434FB9D-463E-462C-8CAD-10E435EF72B7}" type="datetimeFigureOut">
              <a:rPr lang="en-US" smtClean="0"/>
              <a:pPr/>
              <a:t>10/4/2010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73AD63-9172-4CA2-928A-6A307B759626}"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34FB9D-463E-462C-8CAD-10E435EF72B7}" type="datetimeFigureOut">
              <a:rPr lang="en-US" smtClean="0"/>
              <a:pPr/>
              <a:t>10/4/2010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73AD63-9172-4CA2-928A-6A307B759626}"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34FB9D-463E-462C-8CAD-10E435EF72B7}" type="datetimeFigureOut">
              <a:rPr lang="en-US" smtClean="0"/>
              <a:pPr/>
              <a:t>10/4/2010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73AD63-9172-4CA2-928A-6A307B759626}" type="slidenum">
              <a:rPr lang="en-US" smtClean="0"/>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34FB9D-463E-462C-8CAD-10E435EF72B7}" type="datetimeFigureOut">
              <a:rPr lang="en-US" smtClean="0"/>
              <a:pPr/>
              <a:t>10/4/2010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73AD63-9172-4CA2-928A-6A307B759626}" type="slidenum">
              <a:rPr lang="en-US" smtClean="0"/>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34FB9D-463E-462C-8CAD-10E435EF72B7}" type="datetimeFigureOut">
              <a:rPr lang="en-US" smtClean="0"/>
              <a:pPr/>
              <a:t>10/4/2010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73AD63-9172-4CA2-928A-6A307B759626}"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34FB9D-463E-462C-8CAD-10E435EF72B7}" type="datetimeFigureOut">
              <a:rPr lang="en-US" smtClean="0"/>
              <a:pPr/>
              <a:t>10/4/2010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73AD63-9172-4CA2-928A-6A307B759626}" type="slidenum">
              <a:rPr lang="en-US" smtClean="0"/>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34FB9D-463E-462C-8CAD-10E435EF72B7}" type="datetimeFigureOut">
              <a:rPr lang="en-US" smtClean="0"/>
              <a:pPr/>
              <a:t>10/4/2010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73AD63-9172-4CA2-928A-6A307B75962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Poinsett County Erosion </a:t>
            </a:r>
            <a:br>
              <a:rPr lang="en-US" dirty="0" smtClean="0"/>
            </a:br>
            <a:r>
              <a:rPr lang="en-US" dirty="0" smtClean="0"/>
              <a:t>Control Project</a:t>
            </a:r>
            <a:endParaRPr lang="en-US" dirty="0"/>
          </a:p>
        </p:txBody>
      </p:sp>
      <p:sp>
        <p:nvSpPr>
          <p:cNvPr id="3" name="Subtitle 2"/>
          <p:cNvSpPr>
            <a:spLocks noGrp="1"/>
          </p:cNvSpPr>
          <p:nvPr>
            <p:ph type="subTitle" idx="1"/>
          </p:nvPr>
        </p:nvSpPr>
        <p:spPr/>
        <p:txBody>
          <a:bodyPr>
            <a:normAutofit/>
          </a:bodyPr>
          <a:lstStyle/>
          <a:p>
            <a:r>
              <a:rPr lang="en-US" sz="2400" dirty="0" smtClean="0"/>
              <a:t>St. Francis and Little River Watersheds</a:t>
            </a:r>
          </a:p>
          <a:p>
            <a:r>
              <a:rPr lang="en-US" sz="2400" dirty="0" smtClean="0"/>
              <a:t>Project: SGA 296</a:t>
            </a:r>
            <a:endParaRPr lang="en-US" sz="2400"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Why we applied to do this project:</a:t>
            </a:r>
            <a:r>
              <a:rPr lang="en-US" dirty="0" smtClean="0"/>
              <a:t> </a:t>
            </a:r>
            <a:endParaRPr lang="en-US" dirty="0"/>
          </a:p>
        </p:txBody>
      </p:sp>
      <p:sp>
        <p:nvSpPr>
          <p:cNvPr id="6" name="Content Placeholder 5"/>
          <p:cNvSpPr>
            <a:spLocks noGrp="1"/>
          </p:cNvSpPr>
          <p:nvPr>
            <p:ph idx="1"/>
          </p:nvPr>
        </p:nvSpPr>
        <p:spPr>
          <a:xfrm>
            <a:off x="914400" y="1600200"/>
            <a:ext cx="6781800" cy="4343400"/>
          </a:xfrm>
        </p:spPr>
        <p:txBody>
          <a:bodyPr>
            <a:normAutofit fontScale="77500" lnSpcReduction="20000"/>
          </a:bodyPr>
          <a:lstStyle/>
          <a:p>
            <a:pPr algn="just">
              <a:lnSpc>
                <a:spcPct val="170000"/>
              </a:lnSpc>
            </a:pPr>
            <a:r>
              <a:rPr lang="en-US" dirty="0" smtClean="0"/>
              <a:t>Landowners saw a need to  help to protect water quality in the St. Francis and Little Ditches Watershed  Areas.</a:t>
            </a:r>
          </a:p>
          <a:p>
            <a:pPr algn="just">
              <a:lnSpc>
                <a:spcPct val="170000"/>
              </a:lnSpc>
            </a:pPr>
            <a:r>
              <a:rPr lang="en-US" dirty="0" smtClean="0"/>
              <a:t>The Poinsett County Conservation District approached the Arkansas Natural Resources Commission and learned about funding to help with this project.</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Project Goals/Objectives:</a:t>
            </a:r>
            <a:endParaRPr lang="en-US" u="sng" dirty="0"/>
          </a:p>
        </p:txBody>
      </p:sp>
      <p:sp>
        <p:nvSpPr>
          <p:cNvPr id="6" name="Content Placeholder 5"/>
          <p:cNvSpPr>
            <a:spLocks noGrp="1"/>
          </p:cNvSpPr>
          <p:nvPr>
            <p:ph idx="1"/>
          </p:nvPr>
        </p:nvSpPr>
        <p:spPr>
          <a:xfrm>
            <a:off x="609600" y="1143000"/>
            <a:ext cx="7696200" cy="5339923"/>
          </a:xfrm>
        </p:spPr>
        <p:txBody>
          <a:bodyPr wrap="square">
            <a:spAutoFit/>
          </a:bodyPr>
          <a:lstStyle/>
          <a:p>
            <a:pPr algn="just">
              <a:lnSpc>
                <a:spcPct val="170000"/>
              </a:lnSpc>
            </a:pPr>
            <a:r>
              <a:rPr lang="en-US" sz="2200" dirty="0" smtClean="0"/>
              <a:t>The purpose of this project is to purchase pipe and pipe supplies that will reduce erosion, therefore reducing sediment and nutrients from entering impaired water bodies, thus enhancing water quality. </a:t>
            </a:r>
          </a:p>
          <a:p>
            <a:pPr algn="just">
              <a:lnSpc>
                <a:spcPct val="170000"/>
              </a:lnSpc>
            </a:pPr>
            <a:r>
              <a:rPr lang="en-US" sz="2200" dirty="0" smtClean="0"/>
              <a:t>This will be accomplished by controlling the transmission, transference, recovery and reuse of water by use of drop pipe structures.  Reducing or minimizing the amount of time water passes over the ground surface reduces the likelihood of erosion (i.e., sediment and nutrient transport).</a:t>
            </a:r>
            <a:endParaRPr lang="en-US" sz="2200"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Summary of Funds</a:t>
            </a:r>
            <a:endParaRPr lang="en-US" u="sng" dirty="0"/>
          </a:p>
        </p:txBody>
      </p:sp>
      <p:sp>
        <p:nvSpPr>
          <p:cNvPr id="8" name="Content Placeholder 7"/>
          <p:cNvSpPr>
            <a:spLocks noGrp="1"/>
          </p:cNvSpPr>
          <p:nvPr>
            <p:ph idx="1"/>
          </p:nvPr>
        </p:nvSpPr>
        <p:spPr>
          <a:xfrm>
            <a:off x="457200" y="1219200"/>
            <a:ext cx="8229600" cy="5105400"/>
          </a:xfrm>
        </p:spPr>
        <p:txBody>
          <a:bodyPr>
            <a:normAutofit/>
          </a:bodyPr>
          <a:lstStyle/>
          <a:p>
            <a:pPr>
              <a:buNone/>
            </a:pPr>
            <a:r>
              <a:rPr lang="en-US" dirty="0" smtClean="0"/>
              <a:t>Funds provided by EPA          		$105,000</a:t>
            </a:r>
          </a:p>
          <a:p>
            <a:pPr>
              <a:buNone/>
            </a:pPr>
            <a:endParaRPr lang="en-US" dirty="0" smtClean="0"/>
          </a:p>
          <a:p>
            <a:pPr>
              <a:buNone/>
            </a:pPr>
            <a:r>
              <a:rPr lang="en-US" dirty="0" smtClean="0"/>
              <a:t>Funds provided by the District</a:t>
            </a:r>
          </a:p>
          <a:p>
            <a:pPr>
              <a:buNone/>
            </a:pPr>
            <a:r>
              <a:rPr lang="en-US" dirty="0" smtClean="0"/>
              <a:t>			(Cash or in-Kind)			$105,000</a:t>
            </a:r>
          </a:p>
          <a:p>
            <a:pPr>
              <a:buNone/>
            </a:pPr>
            <a:endParaRPr lang="en-US" dirty="0" smtClean="0"/>
          </a:p>
          <a:p>
            <a:pPr>
              <a:buNone/>
            </a:pPr>
            <a:r>
              <a:rPr lang="en-US" b="1" dirty="0" smtClean="0"/>
              <a:t>TOTAL PROJECT COST				$210,000</a:t>
            </a:r>
            <a:endParaRPr lang="en-US" b="1"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u="sng" dirty="0" smtClean="0"/>
              <a:t>Supplies Ordered</a:t>
            </a:r>
            <a:endParaRPr lang="en-US" u="sng"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1623082" y="1143000"/>
            <a:ext cx="5700782" cy="5105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93675" y="228600"/>
            <a:ext cx="8020050" cy="788988"/>
          </a:xfrm>
        </p:spPr>
        <p:txBody>
          <a:bodyPr/>
          <a:lstStyle/>
          <a:p>
            <a:pPr eaLnBrk="1" hangingPunct="1"/>
            <a:r>
              <a:rPr lang="en-US" u="sng" dirty="0" smtClean="0"/>
              <a:t>Getting Started</a:t>
            </a:r>
          </a:p>
        </p:txBody>
      </p:sp>
      <p:sp>
        <p:nvSpPr>
          <p:cNvPr id="6147" name="Rectangle 3"/>
          <p:cNvSpPr>
            <a:spLocks noGrp="1" noChangeArrowheads="1"/>
          </p:cNvSpPr>
          <p:nvPr>
            <p:ph type="body" idx="1"/>
          </p:nvPr>
        </p:nvSpPr>
        <p:spPr>
          <a:xfrm>
            <a:off x="762000" y="1066800"/>
            <a:ext cx="7467600" cy="5181600"/>
          </a:xfrm>
        </p:spPr>
        <p:txBody>
          <a:bodyPr>
            <a:normAutofit/>
          </a:bodyPr>
          <a:lstStyle/>
          <a:p>
            <a:pPr eaLnBrk="1" hangingPunct="1"/>
            <a:r>
              <a:rPr lang="en-US" dirty="0" smtClean="0"/>
              <a:t>Advertise</a:t>
            </a:r>
          </a:p>
          <a:p>
            <a:pPr lvl="1" eaLnBrk="1" hangingPunct="1"/>
            <a:r>
              <a:rPr lang="en-US" sz="2000" dirty="0" smtClean="0"/>
              <a:t>The project was advertised in  local newspapers, newsletters were sent and flyers posted within the county</a:t>
            </a:r>
          </a:p>
          <a:p>
            <a:pPr lvl="1" eaLnBrk="1" hangingPunct="1"/>
            <a:r>
              <a:rPr lang="en-US" sz="2000" dirty="0" smtClean="0"/>
              <a:t>A date was set to begin and close application sign-up</a:t>
            </a:r>
          </a:p>
          <a:p>
            <a:pPr eaLnBrk="1" hangingPunct="1"/>
            <a:r>
              <a:rPr lang="en-US" dirty="0" smtClean="0"/>
              <a:t>Applications</a:t>
            </a:r>
          </a:p>
          <a:p>
            <a:pPr lvl="1" eaLnBrk="1" hangingPunct="1"/>
            <a:r>
              <a:rPr lang="en-US" sz="2000" dirty="0" smtClean="0"/>
              <a:t>Applications were taken from customers</a:t>
            </a:r>
          </a:p>
          <a:p>
            <a:pPr eaLnBrk="1" hangingPunct="1"/>
            <a:r>
              <a:rPr lang="en-US" dirty="0" smtClean="0"/>
              <a:t> Maps</a:t>
            </a:r>
          </a:p>
          <a:p>
            <a:pPr lvl="1" eaLnBrk="1" hangingPunct="1"/>
            <a:r>
              <a:rPr lang="en-US" sz="2000" dirty="0" smtClean="0"/>
              <a:t>Maps of the project were printed and customers marked the locations where pipes would be installed</a:t>
            </a:r>
          </a:p>
          <a:p>
            <a:pPr eaLnBrk="1" hangingPunct="1"/>
            <a:r>
              <a:rPr lang="en-US" dirty="0" smtClean="0"/>
              <a:t>Technical Assistance</a:t>
            </a:r>
          </a:p>
          <a:p>
            <a:pPr lvl="1"/>
            <a:r>
              <a:rPr lang="en-US" sz="2000" dirty="0" smtClean="0"/>
              <a:t>The customer discussed size of pipe and length best suited for the project with the NRCS Technician</a:t>
            </a:r>
            <a:endParaRPr lang="en-US" sz="12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6147">
                                            <p:txEl>
                                              <p:pRg st="1" end="1"/>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6147">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6147">
                                            <p:txEl>
                                              <p:pRg st="3" end="3"/>
                                            </p:txEl>
                                          </p:spTgt>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nodeType="afterEffect">
                                  <p:stCondLst>
                                    <p:cond delay="0"/>
                                  </p:stCondLst>
                                  <p:childTnLst>
                                    <p:set>
                                      <p:cBhvr>
                                        <p:cTn id="18" dur="1" fill="hold">
                                          <p:stCondLst>
                                            <p:cond delay="0"/>
                                          </p:stCondLst>
                                        </p:cTn>
                                        <p:tgtEl>
                                          <p:spTgt spid="6147">
                                            <p:txEl>
                                              <p:pRg st="4" end="4"/>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6147">
                                            <p:txEl>
                                              <p:pRg st="5" end="5"/>
                                            </p:txEl>
                                          </p:spTgt>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nodeType="afterEffect">
                                  <p:stCondLst>
                                    <p:cond delay="0"/>
                                  </p:stCondLst>
                                  <p:childTnLst>
                                    <p:set>
                                      <p:cBhvr>
                                        <p:cTn id="24" dur="1" fill="hold">
                                          <p:stCondLst>
                                            <p:cond delay="0"/>
                                          </p:stCondLst>
                                        </p:cTn>
                                        <p:tgtEl>
                                          <p:spTgt spid="6147">
                                            <p:txEl>
                                              <p:pRg st="6" end="6"/>
                                            </p:txEl>
                                          </p:spTgt>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nodeType="afterEffect">
                                  <p:stCondLst>
                                    <p:cond delay="0"/>
                                  </p:stCondLst>
                                  <p:childTnLst>
                                    <p:set>
                                      <p:cBhvr>
                                        <p:cTn id="27" dur="1" fill="hold">
                                          <p:stCondLst>
                                            <p:cond delay="0"/>
                                          </p:stCondLst>
                                        </p:cTn>
                                        <p:tgtEl>
                                          <p:spTgt spid="6147">
                                            <p:txEl>
                                              <p:pRg st="7" end="7"/>
                                            </p:txEl>
                                          </p:spTgt>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nodeType="afterEffect">
                                  <p:stCondLst>
                                    <p:cond delay="0"/>
                                  </p:stCondLst>
                                  <p:childTnLst>
                                    <p:set>
                                      <p:cBhvr>
                                        <p:cTn id="30" dur="1" fill="hold">
                                          <p:stCondLst>
                                            <p:cond delay="0"/>
                                          </p:stCondLst>
                                        </p:cTn>
                                        <p:tgtEl>
                                          <p:spTgt spid="6147">
                                            <p:txEl>
                                              <p:pRg st="8" end="8"/>
                                            </p:txEl>
                                          </p:spTgt>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nodeType="afterEffect">
                                  <p:stCondLst>
                                    <p:cond delay="0"/>
                                  </p:stCondLst>
                                  <p:childTnLst>
                                    <p:set>
                                      <p:cBhvr>
                                        <p:cTn id="33" dur="1" fill="hold">
                                          <p:stCondLst>
                                            <p:cond delay="0"/>
                                          </p:stCondLst>
                                        </p:cTn>
                                        <p:tgtEl>
                                          <p:spTgt spid="6147">
                                            <p:txEl>
                                              <p:pRg st="7" end="7"/>
                                            </p:txEl>
                                          </p:spTgt>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nodeType="afterEffect">
                                  <p:stCondLst>
                                    <p:cond delay="0"/>
                                  </p:stCondLst>
                                  <p:childTnLst>
                                    <p:set>
                                      <p:cBhvr>
                                        <p:cTn id="36" dur="1" fill="hold">
                                          <p:stCondLst>
                                            <p:cond delay="0"/>
                                          </p:stCondLst>
                                        </p:cTn>
                                        <p:tgtEl>
                                          <p:spTgt spid="614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u="sng" dirty="0" smtClean="0"/>
              <a:t>Getting Started </a:t>
            </a:r>
            <a:r>
              <a:rPr lang="en-US" sz="2500" dirty="0" smtClean="0"/>
              <a:t>continued</a:t>
            </a:r>
          </a:p>
        </p:txBody>
      </p:sp>
      <p:sp>
        <p:nvSpPr>
          <p:cNvPr id="7171" name="Rectangle 3"/>
          <p:cNvSpPr>
            <a:spLocks noGrp="1" noChangeArrowheads="1"/>
          </p:cNvSpPr>
          <p:nvPr>
            <p:ph type="body" idx="1"/>
          </p:nvPr>
        </p:nvSpPr>
        <p:spPr>
          <a:xfrm>
            <a:off x="609600" y="1295400"/>
            <a:ext cx="8001000" cy="4648200"/>
          </a:xfrm>
        </p:spPr>
        <p:txBody>
          <a:bodyPr>
            <a:normAutofit lnSpcReduction="10000"/>
          </a:bodyPr>
          <a:lstStyle/>
          <a:p>
            <a:pPr eaLnBrk="1" hangingPunct="1"/>
            <a:r>
              <a:rPr lang="en-US" dirty="0" smtClean="0"/>
              <a:t>Bids</a:t>
            </a:r>
          </a:p>
          <a:p>
            <a:pPr lvl="1" eaLnBrk="1" hangingPunct="1"/>
            <a:r>
              <a:rPr lang="en-US" sz="2200" dirty="0" smtClean="0"/>
              <a:t>Bid sheets were submitted to eight pipe contractors</a:t>
            </a:r>
          </a:p>
          <a:p>
            <a:pPr lvl="1" eaLnBrk="1" hangingPunct="1"/>
            <a:r>
              <a:rPr lang="en-US" sz="2200" dirty="0" smtClean="0"/>
              <a:t>The bids were submitted to Arkansas Natural Resources Commission</a:t>
            </a:r>
          </a:p>
          <a:p>
            <a:pPr eaLnBrk="1" hangingPunct="1"/>
            <a:r>
              <a:rPr lang="en-US" dirty="0" smtClean="0"/>
              <a:t>Contract</a:t>
            </a:r>
          </a:p>
          <a:p>
            <a:pPr lvl="1" eaLnBrk="1" hangingPunct="1"/>
            <a:r>
              <a:rPr lang="en-US" sz="2200" dirty="0" smtClean="0"/>
              <a:t>A contract was awarded to the lowest bidder</a:t>
            </a:r>
          </a:p>
          <a:p>
            <a:pPr eaLnBrk="1" hangingPunct="1"/>
            <a:r>
              <a:rPr lang="en-US" dirty="0" smtClean="0"/>
              <a:t>Invoice</a:t>
            </a:r>
          </a:p>
          <a:p>
            <a:pPr lvl="1" eaLnBrk="1" hangingPunct="1"/>
            <a:r>
              <a:rPr lang="en-US" sz="2200" dirty="0" smtClean="0"/>
              <a:t>An invoice was submitted to the customer stating they have ten days to respond with payment.</a:t>
            </a:r>
          </a:p>
          <a:p>
            <a:pPr eaLnBrk="1" hangingPunct="1"/>
            <a:r>
              <a:rPr lang="en-US" dirty="0" smtClean="0"/>
              <a:t>Pipe Ordered</a:t>
            </a:r>
          </a:p>
          <a:p>
            <a:pPr lvl="1" eaLnBrk="1" hangingPunct="1"/>
            <a:r>
              <a:rPr lang="en-US" sz="2200" dirty="0" smtClean="0"/>
              <a:t>After all invoices were complete, the pipe was ordered</a:t>
            </a:r>
          </a:p>
          <a:p>
            <a:pPr lvl="1" eaLnBrk="1" hangingPunct="1">
              <a:buFont typeface="Wingdings" pitchFamily="2" charset="2"/>
              <a:buNone/>
            </a:pPr>
            <a:endParaRPr lang="en-US" dirty="0" smtClean="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Schedule of Task and Outputs:</a:t>
            </a:r>
            <a:endParaRPr lang="en-US" u="sng" dirty="0"/>
          </a:p>
        </p:txBody>
      </p:sp>
      <p:sp>
        <p:nvSpPr>
          <p:cNvPr id="3" name="Content Placeholder 2"/>
          <p:cNvSpPr>
            <a:spLocks noGrp="1"/>
          </p:cNvSpPr>
          <p:nvPr>
            <p:ph idx="1"/>
          </p:nvPr>
        </p:nvSpPr>
        <p:spPr>
          <a:xfrm>
            <a:off x="381000" y="1600200"/>
            <a:ext cx="8153400" cy="4525963"/>
          </a:xfrm>
        </p:spPr>
        <p:txBody>
          <a:bodyPr>
            <a:normAutofit/>
          </a:bodyPr>
          <a:lstStyle/>
          <a:p>
            <a:r>
              <a:rPr lang="en-US" sz="2800" dirty="0" smtClean="0"/>
              <a:t>Solicit Bids			April 2010 – May 2010</a:t>
            </a:r>
          </a:p>
          <a:p>
            <a:r>
              <a:rPr lang="en-US" sz="2800" dirty="0" smtClean="0"/>
              <a:t>Purchase Pipe			May 2010 – July 2010</a:t>
            </a:r>
          </a:p>
          <a:p>
            <a:r>
              <a:rPr lang="en-US" sz="2800" dirty="0" smtClean="0"/>
              <a:t>Install Pipe			July 2010 – June 2012</a:t>
            </a:r>
          </a:p>
          <a:p>
            <a:r>
              <a:rPr lang="en-US" sz="2800" dirty="0" smtClean="0"/>
              <a:t>Collect GPS Coordinates	July 2010 – June 2012</a:t>
            </a:r>
          </a:p>
          <a:p>
            <a:r>
              <a:rPr lang="en-US" sz="2800" dirty="0" smtClean="0"/>
              <a:t>Quarterly Reports	April 2010 – December 2012</a:t>
            </a:r>
          </a:p>
          <a:p>
            <a:r>
              <a:rPr lang="en-US" sz="2800" dirty="0" smtClean="0"/>
              <a:t>Annual Reports		April 2010 – December 2012</a:t>
            </a:r>
          </a:p>
          <a:p>
            <a:r>
              <a:rPr lang="en-US" sz="2800" dirty="0" smtClean="0"/>
              <a:t>Annual Project Review	April 2010 – December 2012</a:t>
            </a:r>
          </a:p>
          <a:p>
            <a:r>
              <a:rPr lang="en-US" sz="2800" dirty="0" smtClean="0"/>
              <a:t>Final Report		April 2010 – December 2012</a:t>
            </a:r>
          </a:p>
          <a:p>
            <a:pPr>
              <a:buNone/>
            </a:pPr>
            <a:endParaRPr lang="en-US" sz="2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Map of Project Area</a:t>
            </a:r>
            <a:endParaRPr lang="en-US" dirty="0"/>
          </a:p>
        </p:txBody>
      </p:sp>
      <p:pic>
        <p:nvPicPr>
          <p:cNvPr id="4" name="Content Placeholder 3" descr="ArcMap_ Poinsett_Cnty_Project Area cropped.jpg"/>
          <p:cNvPicPr>
            <a:picLocks noGrp="1" noChangeAspect="1"/>
          </p:cNvPicPr>
          <p:nvPr>
            <p:ph idx="1"/>
          </p:nvPr>
        </p:nvPicPr>
        <p:blipFill>
          <a:blip r:embed="rId2" cstate="print"/>
          <a:stretch>
            <a:fillRect/>
          </a:stretch>
        </p:blipFill>
        <p:spPr>
          <a:xfrm>
            <a:off x="457200" y="1967907"/>
            <a:ext cx="8229600" cy="3790548"/>
          </a:xfrm>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GA 296 Pictures 003.jpg"/>
          <p:cNvPicPr>
            <a:picLocks noGrp="1" noChangeAspect="1"/>
          </p:cNvPicPr>
          <p:nvPr isPhoto="1"/>
        </p:nvPicPr>
        <p:blipFill>
          <a:blip r:embed="rId2" cstate="print">
            <a:lum/>
          </a:blip>
          <a:stretch>
            <a:fillRect/>
          </a:stretch>
        </p:blipFill>
        <p:spPr>
          <a:xfrm>
            <a:off x="0" y="696913"/>
            <a:ext cx="9144000" cy="5462587"/>
          </a:xfrm>
          <a:prstGeom prst="rect">
            <a:avLst/>
          </a:prstGeom>
          <a:noFill/>
          <a:ln>
            <a:noFill/>
          </a:ln>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GA 296 Pictures 002.jpg"/>
          <p:cNvPicPr>
            <a:picLocks noGrp="1" noChangeAspect="1"/>
          </p:cNvPicPr>
          <p:nvPr isPhoto="1"/>
        </p:nvPicPr>
        <p:blipFill>
          <a:blip r:embed="rId2" cstate="print">
            <a:lum/>
          </a:blip>
          <a:stretch>
            <a:fillRect/>
          </a:stretch>
        </p:blipFill>
        <p:spPr>
          <a:xfrm>
            <a:off x="0" y="0"/>
            <a:ext cx="9144000" cy="6858000"/>
          </a:xfrm>
          <a:prstGeom prst="rect">
            <a:avLst/>
          </a:prstGeom>
          <a:noFill/>
          <a:ln>
            <a:noFill/>
          </a:ln>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GA 296 Pictures 005.jpg"/>
          <p:cNvPicPr>
            <a:picLocks noGrp="1" noChangeAspect="1"/>
          </p:cNvPicPr>
          <p:nvPr isPhoto="1"/>
        </p:nvPicPr>
        <p:blipFill>
          <a:blip r:embed="rId2" cstate="print">
            <a:lum/>
          </a:blip>
          <a:stretch>
            <a:fillRect/>
          </a:stretch>
        </p:blipFill>
        <p:spPr>
          <a:xfrm>
            <a:off x="0" y="0"/>
            <a:ext cx="9144000" cy="6858000"/>
          </a:xfrm>
          <a:prstGeom prst="rect">
            <a:avLst/>
          </a:prstGeom>
          <a:noFill/>
          <a:ln>
            <a:noFill/>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GA 296 Pictures 035.jpg"/>
          <p:cNvPicPr>
            <a:picLocks noGrp="1" noChangeAspect="1"/>
          </p:cNvPicPr>
          <p:nvPr isPhoto="1"/>
        </p:nvPicPr>
        <p:blipFill>
          <a:blip r:embed="rId2" cstate="print">
            <a:lum/>
          </a:blip>
          <a:stretch>
            <a:fillRect/>
          </a:stretch>
        </p:blipFill>
        <p:spPr>
          <a:xfrm>
            <a:off x="0" y="0"/>
            <a:ext cx="9144000" cy="6858000"/>
          </a:xfrm>
          <a:prstGeom prst="rect">
            <a:avLst/>
          </a:prstGeom>
          <a:noFill/>
          <a:ln>
            <a:noFill/>
          </a:ln>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GA 296 Pictures 001.jpg"/>
          <p:cNvPicPr>
            <a:picLocks noGrp="1" noChangeAspect="1"/>
          </p:cNvPicPr>
          <p:nvPr isPhoto="1"/>
        </p:nvPicPr>
        <p:blipFill>
          <a:blip r:embed="rId2" cstate="print">
            <a:lum/>
          </a:blip>
          <a:stretch>
            <a:fillRect/>
          </a:stretch>
        </p:blipFill>
        <p:spPr>
          <a:xfrm>
            <a:off x="0" y="0"/>
            <a:ext cx="9144000" cy="6858000"/>
          </a:xfrm>
          <a:prstGeom prst="rect">
            <a:avLst/>
          </a:prstGeom>
          <a:noFill/>
          <a:ln>
            <a:noFill/>
          </a:ln>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GA 296 Pictures 011.jpg"/>
          <p:cNvPicPr>
            <a:picLocks noGrp="1" noChangeAspect="1"/>
          </p:cNvPicPr>
          <p:nvPr isPhoto="1"/>
        </p:nvPicPr>
        <p:blipFill>
          <a:blip r:embed="rId2" cstate="print">
            <a:lum/>
          </a:blip>
          <a:stretch>
            <a:fillRect/>
          </a:stretch>
        </p:blipFill>
        <p:spPr>
          <a:xfrm>
            <a:off x="0" y="0"/>
            <a:ext cx="9144000" cy="6858000"/>
          </a:xfrm>
          <a:prstGeom prst="rect">
            <a:avLst/>
          </a:prstGeom>
          <a:noFill/>
          <a:ln>
            <a:noFill/>
          </a:ln>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GA 296 Pictures 017.jpg"/>
          <p:cNvPicPr>
            <a:picLocks noGrp="1" noChangeAspect="1"/>
          </p:cNvPicPr>
          <p:nvPr isPhoto="1"/>
        </p:nvPicPr>
        <p:blipFill>
          <a:blip r:embed="rId2" cstate="print">
            <a:lum/>
          </a:blip>
          <a:stretch>
            <a:fillRect/>
          </a:stretch>
        </p:blipFill>
        <p:spPr>
          <a:xfrm>
            <a:off x="0" y="0"/>
            <a:ext cx="9144000" cy="6858000"/>
          </a:xfrm>
          <a:prstGeom prst="rect">
            <a:avLst/>
          </a:prstGeom>
          <a:noFill/>
          <a:ln>
            <a:noFill/>
          </a:ln>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GA 296 Pictures 031.jpg"/>
          <p:cNvPicPr>
            <a:picLocks noGrp="1" noChangeAspect="1"/>
          </p:cNvPicPr>
          <p:nvPr isPhoto="1"/>
        </p:nvPicPr>
        <p:blipFill>
          <a:blip r:embed="rId2" cstate="print">
            <a:lum/>
          </a:blip>
          <a:stretch>
            <a:fillRect/>
          </a:stretch>
        </p:blipFill>
        <p:spPr>
          <a:xfrm>
            <a:off x="0" y="0"/>
            <a:ext cx="9144000" cy="6858000"/>
          </a:xfrm>
          <a:prstGeom prst="rect">
            <a:avLst/>
          </a:prstGeom>
          <a:noFill/>
          <a:ln>
            <a:noFill/>
          </a:ln>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u="sng" dirty="0" smtClean="0"/>
              <a:t>Accomplished to date:</a:t>
            </a:r>
            <a:endParaRPr lang="en-US" u="sng" dirty="0"/>
          </a:p>
        </p:txBody>
      </p:sp>
      <p:sp>
        <p:nvSpPr>
          <p:cNvPr id="3" name="Content Placeholder 2"/>
          <p:cNvSpPr>
            <a:spLocks noGrp="1"/>
          </p:cNvSpPr>
          <p:nvPr>
            <p:ph idx="1"/>
          </p:nvPr>
        </p:nvSpPr>
        <p:spPr>
          <a:xfrm>
            <a:off x="457200" y="1600201"/>
            <a:ext cx="8229600" cy="4038600"/>
          </a:xfrm>
        </p:spPr>
        <p:txBody>
          <a:bodyPr/>
          <a:lstStyle/>
          <a:p>
            <a:r>
              <a:rPr lang="en-US" dirty="0" smtClean="0"/>
              <a:t>All pipes and risers have been picked up</a:t>
            </a:r>
          </a:p>
          <a:p>
            <a:r>
              <a:rPr lang="en-US" dirty="0" smtClean="0"/>
              <a:t>20% have been installed</a:t>
            </a:r>
          </a:p>
          <a:p>
            <a:r>
              <a:rPr lang="en-US" dirty="0" smtClean="0"/>
              <a:t>Hope to have 50% installed in the next few months</a:t>
            </a:r>
          </a:p>
          <a:p>
            <a:r>
              <a:rPr lang="en-US" dirty="0" smtClean="0"/>
              <a:t>Positively received by customers</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0"/>
            <a:ext cx="8229600" cy="1143000"/>
          </a:xfrm>
        </p:spPr>
        <p:txBody>
          <a:bodyPr/>
          <a:lstStyle/>
          <a:p>
            <a:r>
              <a:rPr lang="en-US" dirty="0" smtClean="0"/>
              <a:t>Thank You</a:t>
            </a:r>
            <a:endParaRPr lang="en-US" dirty="0"/>
          </a:p>
        </p:txBody>
      </p:sp>
      <p:sp>
        <p:nvSpPr>
          <p:cNvPr id="3" name="Content Placeholder 2"/>
          <p:cNvSpPr>
            <a:spLocks noGrp="1"/>
          </p:cNvSpPr>
          <p:nvPr>
            <p:ph idx="1"/>
          </p:nvPr>
        </p:nvSpPr>
        <p:spPr>
          <a:xfrm>
            <a:off x="457200" y="1295400"/>
            <a:ext cx="8229600" cy="1752600"/>
          </a:xfrm>
        </p:spPr>
        <p:txBody>
          <a:bodyPr/>
          <a:lstStyle/>
          <a:p>
            <a:pPr algn="ctr">
              <a:buNone/>
            </a:pPr>
            <a:r>
              <a:rPr lang="en-US" dirty="0" smtClean="0"/>
              <a:t>Presented by:</a:t>
            </a:r>
          </a:p>
          <a:p>
            <a:pPr algn="ctr">
              <a:buNone/>
            </a:pPr>
            <a:r>
              <a:rPr lang="en-US" dirty="0" smtClean="0"/>
              <a:t>Poinsett County Conservation District</a:t>
            </a:r>
            <a:endParaRPr lang="en-US"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356</TotalTime>
  <Words>295</Words>
  <Application>Microsoft Office PowerPoint</Application>
  <PresentationFormat>On-screen Show (4:3)</PresentationFormat>
  <Paragraphs>55</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Poinsett County Erosion  Control Project</vt:lpstr>
      <vt:lpstr>Why we applied to do this project: </vt:lpstr>
      <vt:lpstr>Project Goals/Objectives:</vt:lpstr>
      <vt:lpstr>Summary of Funds</vt:lpstr>
      <vt:lpstr>Supplies Ordered</vt:lpstr>
      <vt:lpstr>Getting Started</vt:lpstr>
      <vt:lpstr>Getting Started continued</vt:lpstr>
      <vt:lpstr>Schedule of Task and Outputs:</vt:lpstr>
      <vt:lpstr>Map of Project Area</vt:lpstr>
      <vt:lpstr>Slide 10</vt:lpstr>
      <vt:lpstr>Slide 11</vt:lpstr>
      <vt:lpstr>Slide 12</vt:lpstr>
      <vt:lpstr>Slide 13</vt:lpstr>
      <vt:lpstr>Slide 14</vt:lpstr>
      <vt:lpstr>Slide 15</vt:lpstr>
      <vt:lpstr>Slide 16</vt:lpstr>
      <vt:lpstr>Slide 17</vt:lpstr>
      <vt:lpstr>Accomplished to date:</vt:lpstr>
      <vt:lpstr>Thank You</vt:lpstr>
    </vt:vector>
  </TitlesOfParts>
  <Company>USDA OCIO-ITS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Poinsett County Erosion  Control Project</dc:title>
  <dc:creator>brandy.gardner</dc:creator>
  <cp:lastModifiedBy>UAEX</cp:lastModifiedBy>
  <cp:revision>40</cp:revision>
  <dcterms:created xsi:type="dcterms:W3CDTF">2010-07-21T21:34:03Z</dcterms:created>
  <dcterms:modified xsi:type="dcterms:W3CDTF">2010-10-04T20:30:15Z</dcterms:modified>
</cp:coreProperties>
</file>